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310" r:id="rId2"/>
    <p:sldId id="327" r:id="rId3"/>
    <p:sldId id="328" r:id="rId4"/>
    <p:sldId id="318" r:id="rId5"/>
    <p:sldId id="317" r:id="rId6"/>
    <p:sldId id="319" r:id="rId7"/>
    <p:sldId id="320" r:id="rId8"/>
    <p:sldId id="321" r:id="rId9"/>
    <p:sldId id="322" r:id="rId10"/>
    <p:sldId id="324" r:id="rId11"/>
    <p:sldId id="325" r:id="rId12"/>
    <p:sldId id="323" r:id="rId13"/>
    <p:sldId id="329" r:id="rId14"/>
    <p:sldId id="326" r:id="rId15"/>
  </p:sldIdLst>
  <p:sldSz cx="13444538" cy="7562850"/>
  <p:notesSz cx="9866313" cy="6735763"/>
  <p:defaultTextStyle>
    <a:defPPr>
      <a:defRPr lang="ko-KR">
        <a:uFillTx/>
      </a:defRPr>
    </a:defPPr>
    <a:lvl1pPr marL="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7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7" autoAdjust="0"/>
    <p:restoredTop sz="85714" autoAdjust="0"/>
  </p:normalViewPr>
  <p:slideViewPr>
    <p:cSldViewPr>
      <p:cViewPr varScale="1">
        <p:scale>
          <a:sx n="89" d="100"/>
          <a:sy n="89" d="100"/>
        </p:scale>
        <p:origin x="1332" y="90"/>
      </p:cViewPr>
      <p:guideLst>
        <p:guide orient="horz" pos="2880"/>
        <p:guide pos="271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5500" cy="337920"/>
          </a:xfrm>
          <a:prstGeom prst="rect">
            <a:avLst/>
          </a:prstGeom>
        </p:spPr>
        <p:txBody>
          <a:bodyPr vert="horz" lIns="83146" tIns="41573" rIns="83146" bIns="41573" rtlCol="0"/>
          <a:lstStyle>
            <a:lvl1pPr algn="l">
              <a:defRPr sz="1100">
                <a:uFillTx/>
              </a:defRPr>
            </a:lvl1pPr>
          </a:lstStyle>
          <a:p>
            <a:endParaRPr lang="ko-KR" altLang="en-US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89349" y="0"/>
            <a:ext cx="4274035" cy="337920"/>
          </a:xfrm>
          <a:prstGeom prst="rect">
            <a:avLst/>
          </a:prstGeom>
        </p:spPr>
        <p:txBody>
          <a:bodyPr vert="horz" lIns="83146" tIns="41573" rIns="83146" bIns="41573" rtlCol="0"/>
          <a:lstStyle>
            <a:lvl1pPr algn="r">
              <a:defRPr sz="1100">
                <a:uFillTx/>
              </a:defRPr>
            </a:lvl1pPr>
          </a:lstStyle>
          <a:p>
            <a:fld id="{8B6ABFD1-A3DE-43E0-8BEA-C8ECCDB0A65C}" type="datetimeFigureOut">
              <a:rPr lang="ko-KR" altLang="en-US" smtClean="0">
                <a:uFillTx/>
              </a:rPr>
              <a:t>2018-08-01</a:t>
            </a:fld>
            <a:endParaRPr lang="ko-KR" altLang="en-US">
              <a:uFillTx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842963"/>
            <a:ext cx="4037013" cy="2271712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83146" tIns="41573" rIns="83146" bIns="41573" rtlCol="0" anchor="ctr"/>
          <a:lstStyle/>
          <a:p>
            <a:endParaRPr lang="ko-KR" altLang="en-US">
              <a:uFillTx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87217" y="3242046"/>
            <a:ext cx="7891879" cy="2652454"/>
          </a:xfrm>
          <a:prstGeom prst="rect">
            <a:avLst/>
          </a:prstGeom>
        </p:spPr>
        <p:txBody>
          <a:bodyPr vert="horz" lIns="83146" tIns="41573" rIns="83146" bIns="41573" rtlCol="0"/>
          <a:lstStyle/>
          <a:p>
            <a:pPr lvl="0"/>
            <a:r>
              <a:rPr lang="en-US" altLang="ko-KR">
                <a:uFillTx/>
              </a:rPr>
              <a:t>Edit Master text styles</a:t>
            </a:r>
          </a:p>
          <a:p>
            <a:pPr lvl="1"/>
            <a:r>
              <a:rPr lang="en-US" altLang="ko-KR">
                <a:uFillTx/>
              </a:rPr>
              <a:t>Second level</a:t>
            </a:r>
          </a:p>
          <a:p>
            <a:pPr lvl="2"/>
            <a:r>
              <a:rPr lang="en-US" altLang="ko-KR">
                <a:uFillTx/>
              </a:rPr>
              <a:t>Third level</a:t>
            </a:r>
          </a:p>
          <a:p>
            <a:pPr lvl="3"/>
            <a:r>
              <a:rPr lang="en-US" altLang="ko-KR">
                <a:uFillTx/>
              </a:rPr>
              <a:t>Fourth level</a:t>
            </a:r>
          </a:p>
          <a:p>
            <a:pPr lvl="4"/>
            <a:r>
              <a:rPr lang="en-US" altLang="ko-KR">
                <a:uFillTx/>
              </a:rPr>
              <a:t>Fifth level</a:t>
            </a:r>
            <a:endParaRPr lang="ko-KR" altLang="en-US"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397844"/>
            <a:ext cx="4275500" cy="337919"/>
          </a:xfrm>
          <a:prstGeom prst="rect">
            <a:avLst/>
          </a:prstGeom>
        </p:spPr>
        <p:txBody>
          <a:bodyPr vert="horz" lIns="83146" tIns="41573" rIns="83146" bIns="41573" rtlCol="0" anchor="b"/>
          <a:lstStyle>
            <a:lvl1pPr algn="l">
              <a:defRPr sz="1100">
                <a:uFillTx/>
              </a:defRPr>
            </a:lvl1pPr>
          </a:lstStyle>
          <a:p>
            <a:endParaRPr lang="ko-KR" alt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89349" y="6397844"/>
            <a:ext cx="4274035" cy="337919"/>
          </a:xfrm>
          <a:prstGeom prst="rect">
            <a:avLst/>
          </a:prstGeom>
        </p:spPr>
        <p:txBody>
          <a:bodyPr vert="horz" lIns="83146" tIns="41573" rIns="83146" bIns="41573" rtlCol="0" anchor="b"/>
          <a:lstStyle>
            <a:lvl1pPr algn="r">
              <a:defRPr sz="1100">
                <a:uFillTx/>
              </a:defRPr>
            </a:lvl1pPr>
          </a:lstStyle>
          <a:p>
            <a:fld id="{B4D6A22E-F9FF-42EF-999B-5119DAB21D1D}" type="slidenum">
              <a:rPr lang="ko-KR" altLang="en-US" smtClean="0">
                <a:uFillTx/>
              </a:rPr>
              <a:t>‹#›</a:t>
            </a:fld>
            <a:endParaRPr lang="ko-KR" altLang="en-US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2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212142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11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89058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12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300263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13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09726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14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56495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3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3427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4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62131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5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4705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6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99978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7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84214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8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27085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9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61434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10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675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08342" y="2344483"/>
            <a:ext cx="11427857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016682" y="4235198"/>
            <a:ext cx="941117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uFillTx/>
                <a:latin typeface="Arial"/>
                <a:cs typeface="Arial"/>
              </a:defRPr>
            </a:lvl1pPr>
          </a:lstStyle>
          <a:p>
            <a:pPr marL="12701">
              <a:spcBef>
                <a:spcPts val="15"/>
              </a:spcBef>
            </a:pPr>
            <a:r>
              <a:rPr lang="nb-NO">
                <a:uFillTx/>
              </a:rPr>
              <a:t>© </a:t>
            </a:r>
            <a:r>
              <a:rPr lang="nb-NO" spc="-5">
                <a:uFillTx/>
              </a:rPr>
              <a:t>1992–2008  R. C. Gonzalez </a:t>
            </a:r>
            <a:r>
              <a:rPr lang="nb-NO">
                <a:uFillTx/>
              </a:rPr>
              <a:t>&amp; </a:t>
            </a:r>
            <a:r>
              <a:rPr lang="nb-NO" spc="-5">
                <a:uFillTx/>
              </a:rPr>
              <a:t>R. E.</a:t>
            </a:r>
            <a:r>
              <a:rPr lang="nb-NO" spc="-45">
                <a:uFillTx/>
              </a:rPr>
              <a:t> </a:t>
            </a:r>
            <a:r>
              <a:rPr lang="nb-NO" spc="-5">
                <a:uFillTx/>
              </a:rPr>
              <a:t>Woods</a:t>
            </a:r>
            <a:endParaRPr lang="nb-NO" spc="-5" dirty="0"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uFillTx/>
              </a:rPr>
              <a:t>8/1/2018</a:t>
            </a:fld>
            <a:endParaRPr lang="en-US">
              <a:uFillTx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>
            <a:spLocks/>
          </p:cNvSpPr>
          <p:nvPr/>
        </p:nvSpPr>
        <p:spPr>
          <a:xfrm>
            <a:off x="1545181" y="2920745"/>
            <a:ext cx="2899995" cy="6408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>
              <a:uFillTx/>
            </a:endParaRPr>
          </a:p>
        </p:txBody>
      </p:sp>
      <p:sp>
        <p:nvSpPr>
          <p:cNvPr id="17" name="bk object 17"/>
          <p:cNvSpPr>
            <a:spLocks/>
          </p:cNvSpPr>
          <p:nvPr/>
        </p:nvSpPr>
        <p:spPr>
          <a:xfrm>
            <a:off x="1651523" y="3777999"/>
            <a:ext cx="5311391" cy="4236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>
              <a:uFillTx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86585" y="649734"/>
            <a:ext cx="5470426" cy="677108"/>
          </a:xfrm>
        </p:spPr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uFillTx/>
                <a:latin typeface="Times New Roman"/>
                <a:cs typeface="Times New Roman"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uFillTx/>
                <a:latin typeface="Arial"/>
                <a:cs typeface="Arial"/>
              </a:defRPr>
            </a:lvl1pPr>
          </a:lstStyle>
          <a:p>
            <a:pPr marL="12701">
              <a:spcBef>
                <a:spcPts val="15"/>
              </a:spcBef>
            </a:pPr>
            <a:r>
              <a:rPr lang="nb-NO">
                <a:uFillTx/>
              </a:rPr>
              <a:t>© </a:t>
            </a:r>
            <a:r>
              <a:rPr lang="nb-NO" spc="-5">
                <a:uFillTx/>
              </a:rPr>
              <a:t>1992–2008  R. C. Gonzalez </a:t>
            </a:r>
            <a:r>
              <a:rPr lang="nb-NO">
                <a:uFillTx/>
              </a:rPr>
              <a:t>&amp; </a:t>
            </a:r>
            <a:r>
              <a:rPr lang="nb-NO" spc="-5">
                <a:uFillTx/>
              </a:rPr>
              <a:t>R. E.</a:t>
            </a:r>
            <a:r>
              <a:rPr lang="nb-NO" spc="-45">
                <a:uFillTx/>
              </a:rPr>
              <a:t> </a:t>
            </a:r>
            <a:r>
              <a:rPr lang="nb-NO" spc="-5">
                <a:uFillTx/>
              </a:rPr>
              <a:t>Woods</a:t>
            </a:r>
            <a:endParaRPr lang="nb-NO" spc="-5" dirty="0"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uFillTx/>
              </a:rPr>
              <a:t>8/1/2018</a:t>
            </a:fld>
            <a:endParaRPr lang="en-US">
              <a:uFillTx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86585" y="649734"/>
            <a:ext cx="5470426" cy="677108"/>
          </a:xfrm>
        </p:spPr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uFillTx/>
                <a:latin typeface="Times New Roman"/>
                <a:cs typeface="Times New Roman"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72229" y="1739458"/>
            <a:ext cx="584837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923939" y="1739458"/>
            <a:ext cx="584837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uFillTx/>
                <a:latin typeface="Arial"/>
                <a:cs typeface="Arial"/>
              </a:defRPr>
            </a:lvl1pPr>
          </a:lstStyle>
          <a:p>
            <a:pPr marL="12701">
              <a:spcBef>
                <a:spcPts val="15"/>
              </a:spcBef>
            </a:pPr>
            <a:r>
              <a:rPr lang="nb-NO">
                <a:uFillTx/>
              </a:rPr>
              <a:t>© </a:t>
            </a:r>
            <a:r>
              <a:rPr lang="nb-NO" spc="-5">
                <a:uFillTx/>
              </a:rPr>
              <a:t>1992–2008  R. C. Gonzalez </a:t>
            </a:r>
            <a:r>
              <a:rPr lang="nb-NO">
                <a:uFillTx/>
              </a:rPr>
              <a:t>&amp; </a:t>
            </a:r>
            <a:r>
              <a:rPr lang="nb-NO" spc="-5">
                <a:uFillTx/>
              </a:rPr>
              <a:t>R. E.</a:t>
            </a:r>
            <a:r>
              <a:rPr lang="nb-NO" spc="-45">
                <a:uFillTx/>
              </a:rPr>
              <a:t> </a:t>
            </a:r>
            <a:r>
              <a:rPr lang="nb-NO" spc="-5">
                <a:uFillTx/>
              </a:rPr>
              <a:t>Woods</a:t>
            </a:r>
            <a:endParaRPr lang="nb-NO" spc="-5" dirty="0">
              <a:uFillTx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uFillTx/>
              </a:rPr>
              <a:t>8/1/2018</a:t>
            </a:fld>
            <a:endParaRPr lang="en-US">
              <a:uFillTx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86585" y="649734"/>
            <a:ext cx="5470426" cy="677108"/>
          </a:xfrm>
        </p:spPr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uFillTx/>
                <a:latin typeface="Times New Roman"/>
                <a:cs typeface="Times New Roman"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uFillTx/>
                <a:latin typeface="Arial"/>
                <a:cs typeface="Arial"/>
              </a:defRPr>
            </a:lvl1pPr>
          </a:lstStyle>
          <a:p>
            <a:pPr marL="12701">
              <a:spcBef>
                <a:spcPts val="15"/>
              </a:spcBef>
            </a:pPr>
            <a:r>
              <a:rPr lang="nb-NO">
                <a:uFillTx/>
              </a:rPr>
              <a:t>© </a:t>
            </a:r>
            <a:r>
              <a:rPr lang="nb-NO" spc="-5">
                <a:uFillTx/>
              </a:rPr>
              <a:t>1992–2008  R. C. Gonzalez </a:t>
            </a:r>
            <a:r>
              <a:rPr lang="nb-NO">
                <a:uFillTx/>
              </a:rPr>
              <a:t>&amp; </a:t>
            </a:r>
            <a:r>
              <a:rPr lang="nb-NO" spc="-5">
                <a:uFillTx/>
              </a:rPr>
              <a:t>R. E.</a:t>
            </a:r>
            <a:r>
              <a:rPr lang="nb-NO" spc="-45">
                <a:uFillTx/>
              </a:rPr>
              <a:t> </a:t>
            </a:r>
            <a:r>
              <a:rPr lang="nb-NO" spc="-5">
                <a:uFillTx/>
              </a:rPr>
              <a:t>Woods</a:t>
            </a:r>
            <a:endParaRPr lang="nb-NO" spc="-5" dirty="0"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uFillTx/>
              </a:rPr>
              <a:t>8/1/2018</a:t>
            </a:fld>
            <a:endParaRPr lang="en-US"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uFillTx/>
                <a:latin typeface="Arial"/>
                <a:cs typeface="Arial"/>
              </a:defRPr>
            </a:lvl1pPr>
          </a:lstStyle>
          <a:p>
            <a:pPr marL="12701">
              <a:spcBef>
                <a:spcPts val="15"/>
              </a:spcBef>
            </a:pPr>
            <a:r>
              <a:rPr lang="nb-NO">
                <a:uFillTx/>
              </a:rPr>
              <a:t>© </a:t>
            </a:r>
            <a:r>
              <a:rPr lang="nb-NO" spc="-5">
                <a:uFillTx/>
              </a:rPr>
              <a:t>1992–2008  R. C. Gonzalez </a:t>
            </a:r>
            <a:r>
              <a:rPr lang="nb-NO">
                <a:uFillTx/>
              </a:rPr>
              <a:t>&amp; </a:t>
            </a:r>
            <a:r>
              <a:rPr lang="nb-NO" spc="-5">
                <a:uFillTx/>
              </a:rPr>
              <a:t>R. E.</a:t>
            </a:r>
            <a:r>
              <a:rPr lang="nb-NO" spc="-45">
                <a:uFillTx/>
              </a:rPr>
              <a:t> </a:t>
            </a:r>
            <a:r>
              <a:rPr lang="nb-NO" spc="-5">
                <a:uFillTx/>
              </a:rPr>
              <a:t>Woods</a:t>
            </a:r>
            <a:endParaRPr lang="nb-NO" spc="-5" dirty="0"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uFillTx/>
              </a:rPr>
              <a:t>8/1/2018</a:t>
            </a:fld>
            <a:endParaRPr lang="en-US"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srgbClr val="FFFFFF"/>
            </a:duotone>
          </a:blip>
          <a:stretch>
            <a:fillRect/>
          </a:stretch>
        </p:blipFill>
        <p:spPr>
          <a:xfrm>
            <a:off x="12096175" y="6571367"/>
            <a:ext cx="1242444" cy="878387"/>
          </a:xfrm>
          <a:prstGeom prst="rect">
            <a:avLst/>
          </a:prstGeom>
        </p:spPr>
      </p:pic>
      <p:cxnSp>
        <p:nvCxnSpPr>
          <p:cNvPr id="7" name="직선 연결선[R] 6"/>
          <p:cNvCxnSpPr/>
          <p:nvPr userDrawn="1"/>
        </p:nvCxnSpPr>
        <p:spPr>
          <a:xfrm>
            <a:off x="738061" y="7027473"/>
            <a:ext cx="1121648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 userDrawn="1"/>
        </p:nvGrpSpPr>
        <p:grpSpPr>
          <a:xfrm>
            <a:off x="533991" y="351622"/>
            <a:ext cx="900000" cy="39700"/>
            <a:chOff x="484243" y="251476"/>
            <a:chExt cx="1110970" cy="110628"/>
          </a:xfrm>
        </p:grpSpPr>
        <p:sp>
          <p:nvSpPr>
            <p:cNvPr id="9" name="직사각형 8"/>
            <p:cNvSpPr>
              <a:spLocks/>
            </p:cNvSpPr>
            <p:nvPr/>
          </p:nvSpPr>
          <p:spPr>
            <a:xfrm>
              <a:off x="484243" y="251476"/>
              <a:ext cx="555485" cy="1106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  <p:sp>
          <p:nvSpPr>
            <p:cNvPr id="10" name="직사각형 9"/>
            <p:cNvSpPr>
              <a:spLocks/>
            </p:cNvSpPr>
            <p:nvPr/>
          </p:nvSpPr>
          <p:spPr>
            <a:xfrm>
              <a:off x="1039728" y="251476"/>
              <a:ext cx="555485" cy="110628"/>
            </a:xfrm>
            <a:prstGeom prst="rect">
              <a:avLst/>
            </a:prstGeom>
            <a:solidFill>
              <a:srgbClr val="6077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86585" y="649735"/>
            <a:ext cx="5470426" cy="6927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uFillTx/>
                <a:latin typeface="Times New Roman"/>
                <a:cs typeface="Times New Roman"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72227" y="1739458"/>
            <a:ext cx="1210008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025273" y="7002434"/>
            <a:ext cx="2930015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tx1"/>
                </a:solidFill>
                <a:uFillTx/>
                <a:latin typeface="Arial"/>
                <a:cs typeface="Arial"/>
              </a:defRPr>
            </a:lvl1pPr>
          </a:lstStyle>
          <a:p>
            <a:pPr marL="12701">
              <a:spcBef>
                <a:spcPts val="15"/>
              </a:spcBef>
            </a:pPr>
            <a:r>
              <a:rPr lang="nb-NO">
                <a:uFillTx/>
              </a:rPr>
              <a:t>© </a:t>
            </a:r>
            <a:r>
              <a:rPr lang="nb-NO" spc="-5">
                <a:uFillTx/>
              </a:rPr>
              <a:t>1992–2008  R. C. Gonzalez </a:t>
            </a:r>
            <a:r>
              <a:rPr lang="nb-NO">
                <a:uFillTx/>
              </a:rPr>
              <a:t>&amp; </a:t>
            </a:r>
            <a:r>
              <a:rPr lang="nb-NO" spc="-5">
                <a:uFillTx/>
              </a:rPr>
              <a:t>R. E.</a:t>
            </a:r>
            <a:r>
              <a:rPr lang="nb-NO" spc="-45">
                <a:uFillTx/>
              </a:rPr>
              <a:t> </a:t>
            </a:r>
            <a:r>
              <a:rPr lang="nb-NO" spc="-5">
                <a:uFillTx/>
              </a:rPr>
              <a:t>Woods</a:t>
            </a:r>
            <a:endParaRPr lang="nb-NO" spc="-5" dirty="0"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72227" y="7033452"/>
            <a:ext cx="309224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uFillTx/>
              </a:rPr>
              <a:t>8/1/2018</a:t>
            </a:fld>
            <a:endParaRPr lang="en-US">
              <a:uFillTx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680067" y="7033452"/>
            <a:ext cx="309224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t>‹#›</a:t>
            </a:fld>
            <a:endParaRPr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7" r:id="rId6"/>
  </p:sldLayoutIdLst>
  <p:txStyles>
    <p:titleStyle>
      <a:lvl1pPr>
        <a:defRPr>
          <a:uFillTx/>
          <a:latin typeface="+mj-lt"/>
          <a:ea typeface="+mj-ea"/>
          <a:cs typeface="+mj-cs"/>
        </a:defRPr>
      </a:lvl1pPr>
    </p:titleStyle>
    <p:bodyStyle>
      <a:lvl1pPr marL="0">
        <a:defRPr>
          <a:uFillTx/>
          <a:latin typeface="+mn-lt"/>
          <a:ea typeface="+mn-ea"/>
          <a:cs typeface="+mn-cs"/>
        </a:defRPr>
      </a:lvl1pPr>
      <a:lvl2pPr marL="457226">
        <a:defRPr>
          <a:uFillTx/>
          <a:latin typeface="+mn-lt"/>
          <a:ea typeface="+mn-ea"/>
          <a:cs typeface="+mn-cs"/>
        </a:defRPr>
      </a:lvl2pPr>
      <a:lvl3pPr marL="914451">
        <a:defRPr>
          <a:uFillTx/>
          <a:latin typeface="+mn-lt"/>
          <a:ea typeface="+mn-ea"/>
          <a:cs typeface="+mn-cs"/>
        </a:defRPr>
      </a:lvl3pPr>
      <a:lvl4pPr marL="1371678">
        <a:defRPr>
          <a:uFillTx/>
          <a:latin typeface="+mn-lt"/>
          <a:ea typeface="+mn-ea"/>
          <a:cs typeface="+mn-cs"/>
        </a:defRPr>
      </a:lvl4pPr>
      <a:lvl5pPr marL="1828903">
        <a:defRPr>
          <a:uFillTx/>
          <a:latin typeface="+mn-lt"/>
          <a:ea typeface="+mn-ea"/>
          <a:cs typeface="+mn-cs"/>
        </a:defRPr>
      </a:lvl5pPr>
      <a:lvl6pPr marL="2286129">
        <a:defRPr>
          <a:uFillTx/>
          <a:latin typeface="+mn-lt"/>
          <a:ea typeface="+mn-ea"/>
          <a:cs typeface="+mn-cs"/>
        </a:defRPr>
      </a:lvl6pPr>
      <a:lvl7pPr marL="2743354">
        <a:defRPr>
          <a:uFillTx/>
          <a:latin typeface="+mn-lt"/>
          <a:ea typeface="+mn-ea"/>
          <a:cs typeface="+mn-cs"/>
        </a:defRPr>
      </a:lvl7pPr>
      <a:lvl8pPr marL="3200581">
        <a:defRPr>
          <a:uFillTx/>
          <a:latin typeface="+mn-lt"/>
          <a:ea typeface="+mn-ea"/>
          <a:cs typeface="+mn-cs"/>
        </a:defRPr>
      </a:lvl8pPr>
      <a:lvl9pPr marL="3657806">
        <a:defRPr>
          <a:uFillTx/>
          <a:latin typeface="+mn-lt"/>
          <a:ea typeface="+mn-ea"/>
          <a:cs typeface="+mn-cs"/>
        </a:defRPr>
      </a:lvl9pPr>
    </p:bodyStyle>
    <p:otherStyle>
      <a:lvl1pPr marL="0">
        <a:defRPr>
          <a:uFillTx/>
          <a:latin typeface="+mn-lt"/>
          <a:ea typeface="+mn-ea"/>
          <a:cs typeface="+mn-cs"/>
        </a:defRPr>
      </a:lvl1pPr>
      <a:lvl2pPr marL="457226">
        <a:defRPr>
          <a:uFillTx/>
          <a:latin typeface="+mn-lt"/>
          <a:ea typeface="+mn-ea"/>
          <a:cs typeface="+mn-cs"/>
        </a:defRPr>
      </a:lvl2pPr>
      <a:lvl3pPr marL="914451">
        <a:defRPr>
          <a:uFillTx/>
          <a:latin typeface="+mn-lt"/>
          <a:ea typeface="+mn-ea"/>
          <a:cs typeface="+mn-cs"/>
        </a:defRPr>
      </a:lvl3pPr>
      <a:lvl4pPr marL="1371678">
        <a:defRPr>
          <a:uFillTx/>
          <a:latin typeface="+mn-lt"/>
          <a:ea typeface="+mn-ea"/>
          <a:cs typeface="+mn-cs"/>
        </a:defRPr>
      </a:lvl4pPr>
      <a:lvl5pPr marL="1828903">
        <a:defRPr>
          <a:uFillTx/>
          <a:latin typeface="+mn-lt"/>
          <a:ea typeface="+mn-ea"/>
          <a:cs typeface="+mn-cs"/>
        </a:defRPr>
      </a:lvl5pPr>
      <a:lvl6pPr marL="2286129">
        <a:defRPr>
          <a:uFillTx/>
          <a:latin typeface="+mn-lt"/>
          <a:ea typeface="+mn-ea"/>
          <a:cs typeface="+mn-cs"/>
        </a:defRPr>
      </a:lvl6pPr>
      <a:lvl7pPr marL="2743354">
        <a:defRPr>
          <a:uFillTx/>
          <a:latin typeface="+mn-lt"/>
          <a:ea typeface="+mn-ea"/>
          <a:cs typeface="+mn-cs"/>
        </a:defRPr>
      </a:lvl7pPr>
      <a:lvl8pPr marL="3200581">
        <a:defRPr>
          <a:uFillTx/>
          <a:latin typeface="+mn-lt"/>
          <a:ea typeface="+mn-ea"/>
          <a:cs typeface="+mn-cs"/>
        </a:defRPr>
      </a:lvl8pPr>
      <a:lvl9pPr marL="3657806">
        <a:defRPr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04287" y="1681627"/>
            <a:ext cx="2895600" cy="2917536"/>
          </a:xfrm>
          <a:prstGeom prst="rect">
            <a:avLst/>
          </a:prstGeom>
        </p:spPr>
      </p:pic>
      <p:sp>
        <p:nvSpPr>
          <p:cNvPr id="3" name="텍스트 상자 5">
            <a:extLst>
              <a:ext uri="{FF2B5EF4-FFF2-40B4-BE49-F238E27FC236}">
                <a16:creationId xmlns:a16="http://schemas.microsoft.com/office/drawing/2014/main" id="{09683C1E-24EB-43D1-A3CF-D73CBCF47FA8}"/>
              </a:ext>
            </a:extLst>
          </p:cNvPr>
          <p:cNvSpPr txBox="1">
            <a:spLocks/>
          </p:cNvSpPr>
          <p:nvPr/>
        </p:nvSpPr>
        <p:spPr>
          <a:xfrm>
            <a:off x="1524637" y="4484623"/>
            <a:ext cx="10395263" cy="15708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ko-KR" sz="5900" b="1" u="sng" kern="1200" dirty="0">
                <a:solidFill>
                  <a:schemeClr val="bg1">
                    <a:lumMod val="50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+mj-lt"/>
                <a:ea typeface="+mj-ea"/>
                <a:cs typeface="+mj-cs"/>
              </a:rPr>
              <a:t>Autoencoders</a:t>
            </a:r>
          </a:p>
        </p:txBody>
      </p:sp>
      <p:sp>
        <p:nvSpPr>
          <p:cNvPr id="4" name="텍스트 상자 3"/>
          <p:cNvSpPr txBox="1"/>
          <p:nvPr/>
        </p:nvSpPr>
        <p:spPr>
          <a:xfrm>
            <a:off x="5764837" y="2586397"/>
            <a:ext cx="1828800" cy="110799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DL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172A4E-01F9-4093-8522-487BE52534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919900" y="6448425"/>
            <a:ext cx="1242444" cy="87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04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텍스트 상자 11">
                <a:extLst>
                  <a:ext uri="{FF2B5EF4-FFF2-40B4-BE49-F238E27FC236}">
                    <a16:creationId xmlns:a16="http://schemas.microsoft.com/office/drawing/2014/main" id="{B12E3F92-B208-44E8-B987-1C6805708761}"/>
                  </a:ext>
                </a:extLst>
              </p:cNvPr>
              <p:cNvSpPr txBox="1"/>
              <p:nvPr/>
            </p:nvSpPr>
            <p:spPr>
              <a:xfrm>
                <a:off x="2759869" y="5057379"/>
                <a:ext cx="8153395" cy="1569660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DAE learns a reconstruction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</m:ctrlPr>
                      </m:sSubPr>
                      <m:e>
                        <m:r>
                          <a:rPr kumimoji="1" lang="en-US" altLang="ko-KR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  <a:ea typeface="배달의민족 주아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  <a:ea typeface="배달의민족 주아" panose="02020603020101020101" pitchFamily="18" charset="-127"/>
                          </a:rPr>
                          <m:t>𝑟𝑒𝑐𝑜𝑛𝑠𝑡𝑟𝑢𝑐𝑡</m:t>
                        </m:r>
                      </m:sub>
                    </m:sSub>
                    <m:r>
                      <a:rPr kumimoji="1" lang="en-US" altLang="ko-KR" sz="2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charset="0"/>
                        <a:ea typeface="배달의민족 주아" panose="02020603020101020101" pitchFamily="18" charset="-127"/>
                      </a:rPr>
                      <m:t>(</m:t>
                    </m:r>
                    <m:r>
                      <a:rPr kumimoji="1" lang="en-US" altLang="ko-KR" sz="2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charset="0"/>
                        <a:ea typeface="배달의민족 주아" panose="02020603020101020101" pitchFamily="18" charset="-127"/>
                      </a:rPr>
                      <m:t>𝑥</m:t>
                    </m:r>
                    <m:r>
                      <a:rPr kumimoji="1" lang="en-US" altLang="ko-KR" sz="2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charset="0"/>
                        <a:ea typeface="배달의민족 주아" panose="02020603020101020101" pitchFamily="18" charset="-127"/>
                      </a:rPr>
                      <m:t>|</m:t>
                    </m:r>
                    <m:acc>
                      <m:accPr>
                        <m:chr m:val="̃"/>
                        <m:ctrlPr>
                          <a:rPr kumimoji="1" lang="en-US" altLang="ko-KR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</m:ctrlPr>
                      </m:accPr>
                      <m:e>
                        <m:r>
                          <a:rPr kumimoji="1" lang="en-US" altLang="ko-KR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  <a:ea typeface="배달의민족 주아" panose="02020603020101020101" pitchFamily="18" charset="-127"/>
                          </a:rPr>
                          <m:t>𝑥</m:t>
                        </m:r>
                      </m:e>
                    </m:acc>
                    <m:r>
                      <a:rPr kumimoji="1" lang="en-US" altLang="ko-KR" sz="2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charset="0"/>
                        <a:ea typeface="배달의민족 주아" panose="02020603020101020101" pitchFamily="18" charset="-127"/>
                      </a:rPr>
                      <m:t>)</m:t>
                    </m:r>
                  </m:oMath>
                </a14:m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</a:p>
              <a:p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It prevents AE from learning a useless identity function.</a:t>
                </a:r>
              </a:p>
              <a:p>
                <a:endParaRPr kumimoji="1" lang="en-US" altLang="ko-K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Loss: </a:t>
                </a:r>
              </a:p>
            </p:txBody>
          </p:sp>
        </mc:Choice>
        <mc:Fallback xmlns="">
          <p:sp>
            <p:nvSpPr>
              <p:cNvPr id="5" name="텍스트 상자 11">
                <a:extLst>
                  <a:ext uri="{FF2B5EF4-FFF2-40B4-BE49-F238E27FC236}">
                    <a16:creationId xmlns:a16="http://schemas.microsoft.com/office/drawing/2014/main" id="{B12E3F92-B208-44E8-B987-1C6805708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9869" y="5057379"/>
                <a:ext cx="8153395" cy="1569660"/>
              </a:xfrm>
              <a:prstGeom prst="rect">
                <a:avLst/>
              </a:prstGeom>
              <a:blipFill>
                <a:blip r:embed="rId3"/>
                <a:stretch>
                  <a:fillRect l="-1197" t="-2724" b="-77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9869" y="1010305"/>
            <a:ext cx="8093869" cy="3696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64341" y="3847718"/>
            <a:ext cx="169309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Corrupted input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2869" y="5991225"/>
            <a:ext cx="6096000" cy="726748"/>
          </a:xfrm>
          <a:prstGeom prst="rect">
            <a:avLst/>
          </a:prstGeom>
        </p:spPr>
      </p:pic>
      <p:sp>
        <p:nvSpPr>
          <p:cNvPr id="8" name="텍스트 상자 5">
            <a:extLst>
              <a:ext uri="{FF2B5EF4-FFF2-40B4-BE49-F238E27FC236}">
                <a16:creationId xmlns:a16="http://schemas.microsoft.com/office/drawing/2014/main" id="{E02A1FFF-124C-4897-9F00-EF39938FC3D2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5073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Regularized Autoencoders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9" name="텍스트 상자 5">
            <a:extLst>
              <a:ext uri="{FF2B5EF4-FFF2-40B4-BE49-F238E27FC236}">
                <a16:creationId xmlns:a16="http://schemas.microsoft.com/office/drawing/2014/main" id="{92EA193C-582B-402E-BBA4-7B4A7FC97703}"/>
              </a:ext>
            </a:extLst>
          </p:cNvPr>
          <p:cNvSpPr txBox="1">
            <a:spLocks/>
          </p:cNvSpPr>
          <p:nvPr/>
        </p:nvSpPr>
        <p:spPr>
          <a:xfrm>
            <a:off x="4283869" y="435872"/>
            <a:ext cx="4648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err="1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Denoising</a:t>
            </a: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 </a:t>
            </a:r>
            <a:r>
              <a:rPr kumimoji="1" lang="en-US" altLang="ko-KR" sz="2400" dirty="0" err="1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Autoencoders</a:t>
            </a:r>
            <a:endParaRPr kumimoji="1"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5FA1A92-4404-41ED-9456-57AD2B2CAF39}"/>
              </a:ext>
            </a:extLst>
          </p:cNvPr>
          <p:cNvCxnSpPr/>
          <p:nvPr/>
        </p:nvCxnSpPr>
        <p:spPr>
          <a:xfrm>
            <a:off x="4184725" y="548640"/>
            <a:ext cx="0" cy="22591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34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269" y="897537"/>
            <a:ext cx="10129154" cy="5980064"/>
          </a:xfrm>
          <a:prstGeom prst="rect">
            <a:avLst/>
          </a:prstGeom>
        </p:spPr>
      </p:pic>
      <p:sp>
        <p:nvSpPr>
          <p:cNvPr id="4" name="텍스트 상자 5">
            <a:extLst>
              <a:ext uri="{FF2B5EF4-FFF2-40B4-BE49-F238E27FC236}">
                <a16:creationId xmlns:a16="http://schemas.microsoft.com/office/drawing/2014/main" id="{4BA0C03A-5BB2-4753-B49D-1D45372D1228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5073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Regularized Autoencoders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5" name="텍스트 상자 5">
            <a:extLst>
              <a:ext uri="{FF2B5EF4-FFF2-40B4-BE49-F238E27FC236}">
                <a16:creationId xmlns:a16="http://schemas.microsoft.com/office/drawing/2014/main" id="{4498652C-E7C8-4075-93C4-7784A5ABF933}"/>
              </a:ext>
            </a:extLst>
          </p:cNvPr>
          <p:cNvSpPr txBox="1">
            <a:spLocks/>
          </p:cNvSpPr>
          <p:nvPr/>
        </p:nvSpPr>
        <p:spPr>
          <a:xfrm>
            <a:off x="4283869" y="435872"/>
            <a:ext cx="4648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err="1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Denoising</a:t>
            </a: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 </a:t>
            </a:r>
            <a:r>
              <a:rPr kumimoji="1" lang="en-US" altLang="ko-KR" sz="2400" dirty="0" err="1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Autoencoders</a:t>
            </a:r>
            <a:endParaRPr kumimoji="1"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08B03B-DC5A-439C-BC3E-E95BE051DE1D}"/>
              </a:ext>
            </a:extLst>
          </p:cNvPr>
          <p:cNvCxnSpPr/>
          <p:nvPr/>
        </p:nvCxnSpPr>
        <p:spPr>
          <a:xfrm>
            <a:off x="4184725" y="548640"/>
            <a:ext cx="0" cy="22591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26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5073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Regularized Autoencoders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텍스트 상자 11">
                <a:extLst>
                  <a:ext uri="{FF2B5EF4-FFF2-40B4-BE49-F238E27FC236}">
                    <a16:creationId xmlns:a16="http://schemas.microsoft.com/office/drawing/2014/main" id="{B12E3F92-B208-44E8-B987-1C6805708761}"/>
                  </a:ext>
                </a:extLst>
              </p:cNvPr>
              <p:cNvSpPr txBox="1"/>
              <p:nvPr/>
            </p:nvSpPr>
            <p:spPr>
              <a:xfrm>
                <a:off x="1083469" y="1266825"/>
                <a:ext cx="11125200" cy="4941161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Another strategy for regularizing an AE is to use a penalty, as in sparse AE</a:t>
                </a:r>
              </a:p>
              <a:p>
                <a:endParaRPr kumimoji="1" lang="en-US" altLang="ko-K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배달의민족 주아" panose="02020603020101020101" pitchFamily="18" charset="-127"/>
                        </a:rPr>
                        <m:t>𝐿</m:t>
                      </m:r>
                      <m:r>
                        <a:rPr kumimoji="1" lang="en-US" altLang="ko-KR" sz="24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배달의민족 주아" panose="02020603020101020101" pitchFamily="18" charset="-127"/>
                        </a:rPr>
                        <m:t>(</m:t>
                      </m:r>
                      <m:r>
                        <a:rPr kumimoji="1" lang="en-US" altLang="ko-KR" sz="24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배달의민족 주아" panose="02020603020101020101" pitchFamily="18" charset="-127"/>
                        </a:rPr>
                        <m:t>𝑥</m:t>
                      </m:r>
                      <m:r>
                        <a:rPr kumimoji="1" lang="en-US" altLang="ko-KR" sz="24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배달의민족 주아" panose="02020603020101020101" pitchFamily="18" charset="-127"/>
                        </a:rPr>
                        <m:t>, </m:t>
                      </m:r>
                      <m:r>
                        <a:rPr kumimoji="1" lang="en-US" altLang="ko-KR" sz="24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배달의민족 주아" panose="02020603020101020101" pitchFamily="18" charset="-127"/>
                        </a:rPr>
                        <m:t>𝑔</m:t>
                      </m:r>
                      <m:d>
                        <m:dPr>
                          <m:ctrlPr>
                            <a:rPr kumimoji="1" lang="en-US" altLang="ko-KR" sz="24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</a:rPr>
                          </m:ctrlPr>
                        </m:dPr>
                        <m:e>
                          <m:r>
                            <a:rPr kumimoji="1" lang="en-US" altLang="ko-KR" sz="24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ko-KR" sz="24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배달의민족 주아" panose="02020603020101020101" pitchFamily="18" charset="-127"/>
                                </a:rPr>
                              </m:ctrlPr>
                            </m:dPr>
                            <m:e>
                              <m:r>
                                <a:rPr kumimoji="1" lang="en-US" altLang="ko-KR" sz="24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배달의민족 주아" panose="02020603020101020101" pitchFamily="18" charset="-127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kumimoji="1" lang="en-US" altLang="ko-KR" sz="24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배달의민족 주아" panose="02020603020101020101" pitchFamily="18" charset="-127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1" lang="en-US" altLang="ko-KR" sz="24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배달의민족 주아" panose="02020603020101020101" pitchFamily="18" charset="-127"/>
                        </a:rPr>
                        <m:t>Ω</m:t>
                      </m:r>
                      <m:r>
                        <a:rPr kumimoji="1" lang="en-US" altLang="ko-KR" sz="24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배달의민족 주아" panose="02020603020101020101" pitchFamily="18" charset="-127"/>
                        </a:rPr>
                        <m:t>(</m:t>
                      </m:r>
                      <m:r>
                        <a:rPr kumimoji="1" lang="en-US" altLang="ko-KR" sz="24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배달의민족 주아" panose="02020603020101020101" pitchFamily="18" charset="-127"/>
                        </a:rPr>
                        <m:t>h</m:t>
                      </m:r>
                      <m:r>
                        <a:rPr kumimoji="1" lang="en-US" altLang="ko-KR" sz="24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배달의민족 주아" panose="02020603020101020101" pitchFamily="18" charset="-127"/>
                        </a:rPr>
                        <m:t>)</m:t>
                      </m:r>
                    </m:oMath>
                  </m:oMathPara>
                </a14:m>
                <a:endParaRPr kumimoji="1" lang="en-US" altLang="ko-K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endParaRPr kumimoji="1" lang="en-US" altLang="ko-K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But with a different form: </a:t>
                </a:r>
              </a:p>
              <a:p>
                <a:endParaRPr kumimoji="1" lang="en-US" altLang="ko-K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endParaRPr kumimoji="1" lang="en-US" altLang="ko-K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endParaRPr kumimoji="1" lang="en-US" altLang="ko-K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endParaRPr kumimoji="1" lang="en-US" altLang="ko-K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This forces the model to learn a function that </a:t>
                </a:r>
                <a:r>
                  <a:rPr kumimoji="1" lang="en-US" altLang="ko-KR" sz="2400" dirty="0">
                    <a:solidFill>
                      <a:srgbClr val="FF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does not change much </a:t>
                </a:r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when </a:t>
                </a:r>
                <a14:m>
                  <m:oMath xmlns:m="http://schemas.openxmlformats.org/officeDocument/2006/math">
                    <m:r>
                      <a:rPr kumimoji="1" lang="en-US" altLang="ko-KR" sz="2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charset="0"/>
                        <a:ea typeface="배달의민족 주아" panose="02020603020101020101" pitchFamily="18" charset="-127"/>
                      </a:rPr>
                      <m:t>𝑥</m:t>
                    </m:r>
                  </m:oMath>
                </a14:m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changes slightly.</a:t>
                </a:r>
                <a:b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</a:br>
                <a:endParaRPr kumimoji="1" lang="en-US" altLang="ko-K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It is called a </a:t>
                </a:r>
                <a:r>
                  <a:rPr kumimoji="1" lang="en-US" altLang="ko-KR" sz="2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contractive </a:t>
                </a:r>
                <a:r>
                  <a:rPr kumimoji="1" lang="en-US" altLang="ko-KR" sz="2400" dirty="0" err="1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autoencoder</a:t>
                </a:r>
                <a:r>
                  <a:rPr kumimoji="1" lang="en-US" altLang="ko-KR" sz="2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(CAE).</a:t>
                </a:r>
              </a:p>
            </p:txBody>
          </p:sp>
        </mc:Choice>
        <mc:Fallback xmlns="">
          <p:sp>
            <p:nvSpPr>
              <p:cNvPr id="5" name="텍스트 상자 11">
                <a:extLst>
                  <a:ext uri="{FF2B5EF4-FFF2-40B4-BE49-F238E27FC236}">
                    <a16:creationId xmlns:a16="http://schemas.microsoft.com/office/drawing/2014/main" id="{B12E3F92-B208-44E8-B987-1C6805708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469" y="1266825"/>
                <a:ext cx="11125200" cy="4941161"/>
              </a:xfrm>
              <a:prstGeom prst="rect">
                <a:avLst/>
              </a:prstGeom>
              <a:blipFill>
                <a:blip r:embed="rId3"/>
                <a:stretch>
                  <a:fillRect l="-877" t="-1111" b="-18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텍스트 상자 5">
            <a:extLst>
              <a:ext uri="{FF2B5EF4-FFF2-40B4-BE49-F238E27FC236}">
                <a16:creationId xmlns:a16="http://schemas.microsoft.com/office/drawing/2014/main" id="{C0533782-C7D4-459E-840D-69AFF5710455}"/>
              </a:ext>
            </a:extLst>
          </p:cNvPr>
          <p:cNvSpPr txBox="1">
            <a:spLocks/>
          </p:cNvSpPr>
          <p:nvPr/>
        </p:nvSpPr>
        <p:spPr>
          <a:xfrm>
            <a:off x="4283869" y="435872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Regularizing </a:t>
            </a:r>
            <a:r>
              <a:rPr kumimoji="1" lang="en-US" altLang="ko-KR" sz="24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by Penalizing Derivatives</a:t>
            </a:r>
            <a:endParaRPr kumimoji="1"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5823747-1E7E-43A6-9F70-C5321316A5E5}"/>
              </a:ext>
            </a:extLst>
          </p:cNvPr>
          <p:cNvCxnSpPr/>
          <p:nvPr/>
        </p:nvCxnSpPr>
        <p:spPr>
          <a:xfrm>
            <a:off x="4184725" y="548640"/>
            <a:ext cx="0" cy="22591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669" y="3388995"/>
            <a:ext cx="3505200" cy="105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3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5302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Contractive Autoencoders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텍스트 상자 11">
                <a:extLst>
                  <a:ext uri="{FF2B5EF4-FFF2-40B4-BE49-F238E27FC236}">
                    <a16:creationId xmlns:a16="http://schemas.microsoft.com/office/drawing/2014/main" id="{B12E3F92-B208-44E8-B987-1C6805708761}"/>
                  </a:ext>
                </a:extLst>
              </p:cNvPr>
              <p:cNvSpPr txBox="1"/>
              <p:nvPr/>
            </p:nvSpPr>
            <p:spPr>
              <a:xfrm>
                <a:off x="1083469" y="1419225"/>
                <a:ext cx="11277600" cy="4524315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2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DAE</a:t>
                </a:r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makes the reconstruction function resist small but finite-sized perturbations of the input, </a:t>
                </a:r>
              </a:p>
              <a:p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while </a:t>
                </a:r>
                <a:r>
                  <a:rPr kumimoji="1" lang="en-US" altLang="ko-KR" sz="2400" dirty="0">
                    <a:solidFill>
                      <a:srgbClr val="FF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CAE</a:t>
                </a:r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makes the feature extraction function resist infinitesimal perturbations of the input.</a:t>
                </a:r>
              </a:p>
              <a:p>
                <a:endParaRPr kumimoji="1" lang="en-US" altLang="ko-K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The name contractive arises from the way that the CAE warps space.</a:t>
                </a:r>
              </a:p>
              <a:p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it contract the input neighborhood to a </a:t>
                </a:r>
                <a:r>
                  <a:rPr kumimoji="1" lang="en-US" altLang="ko-KR" sz="2400" u="sng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smaller output neighborhood</a:t>
                </a:r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.</a:t>
                </a:r>
              </a:p>
              <a:p>
                <a:endParaRPr kumimoji="1" lang="en-US" altLang="ko-K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r>
                  <a:rPr kumimoji="1" lang="en-US" altLang="ko-KR" sz="2400" dirty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CAE results in most singular values of </a:t>
                </a:r>
                <a14:m>
                  <m:oMath xmlns:m="http://schemas.openxmlformats.org/officeDocument/2006/math">
                    <m:r>
                      <a:rPr kumimoji="1" lang="en-US" altLang="ko-KR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배달의민족 주아" panose="02020603020101020101" pitchFamily="18" charset="-127"/>
                      </a:rPr>
                      <m:t>𝐽</m:t>
                    </m:r>
                  </m:oMath>
                </a14:m>
                <a:r>
                  <a:rPr kumimoji="1" lang="en-US" altLang="ko-KR" sz="2400" dirty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(</a:t>
                </a:r>
                <a:r>
                  <a:rPr kumimoji="1" lang="en-US" altLang="ko-KR" sz="2400" dirty="0" err="1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jacobian</a:t>
                </a:r>
                <a:r>
                  <a:rPr kumimoji="1" lang="en-US" altLang="ko-KR" sz="2400" dirty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) dropping below 1 in magnitude and therefore becoming contractive. Some singular values remain above 1, however, because the reconstruction error penalty encourages the CAE to encode the directions with the most local variance.</a:t>
                </a:r>
              </a:p>
            </p:txBody>
          </p:sp>
        </mc:Choice>
        <mc:Fallback xmlns="">
          <p:sp>
            <p:nvSpPr>
              <p:cNvPr id="5" name="텍스트 상자 11">
                <a:extLst>
                  <a:ext uri="{FF2B5EF4-FFF2-40B4-BE49-F238E27FC236}">
                    <a16:creationId xmlns:a16="http://schemas.microsoft.com/office/drawing/2014/main" id="{B12E3F92-B208-44E8-B987-1C6805708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469" y="1419225"/>
                <a:ext cx="11277600" cy="4524315"/>
              </a:xfrm>
              <a:prstGeom prst="rect">
                <a:avLst/>
              </a:prstGeom>
              <a:blipFill>
                <a:blip r:embed="rId3"/>
                <a:stretch>
                  <a:fillRect l="-865" t="-1213" r="-649" b="-20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992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5302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Applications of Autoencoders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5" name="텍스트 상자 11">
            <a:extLst>
              <a:ext uri="{FF2B5EF4-FFF2-40B4-BE49-F238E27FC236}">
                <a16:creationId xmlns:a16="http://schemas.microsoft.com/office/drawing/2014/main" id="{B12E3F92-B208-44E8-B987-1C6805708761}"/>
              </a:ext>
            </a:extLst>
          </p:cNvPr>
          <p:cNvSpPr txBox="1"/>
          <p:nvPr/>
        </p:nvSpPr>
        <p:spPr>
          <a:xfrm>
            <a:off x="1312069" y="1266825"/>
            <a:ext cx="10668000" cy="563231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Dimensionality reduction </a:t>
            </a:r>
          </a:p>
          <a:p>
            <a:endParaRPr kumimoji="1"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kumimoji="1"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Information retrieval</a:t>
            </a:r>
            <a:endParaRPr kumimoji="1"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Finding entries in a database that resemble a query entry.</a:t>
            </a:r>
          </a:p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we train the dimensionality reduction algorithm to produce a code that is low-dim and binary, then we can store all database entries in a hash table that maps binary code vectors to entries</a:t>
            </a:r>
          </a:p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It is called </a:t>
            </a:r>
            <a:r>
              <a:rPr kumimoji="1" lang="en-US" altLang="ko-KR" sz="2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semantic hashing</a:t>
            </a: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kumimoji="1"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kumimoji="1"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kumimoji="1"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※</a:t>
            </a:r>
            <a:r>
              <a:rPr kumimoji="1"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배달의민족 주아" panose="02020603020101020101" pitchFamily="18" charset="-127"/>
                <a:cs typeface="Arial" panose="020B0604020202020204" pitchFamily="34" charset="0"/>
              </a:rPr>
              <a:t>To produce binary codes, </a:t>
            </a:r>
          </a:p>
          <a:p>
            <a:r>
              <a:rPr kumimoji="1"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배달의민족 주아" panose="02020603020101020101" pitchFamily="18" charset="-127"/>
                <a:cs typeface="Arial" panose="020B0604020202020204" pitchFamily="34" charset="0"/>
              </a:rPr>
              <a:t>one typically uses an encoding function with </a:t>
            </a:r>
            <a:r>
              <a:rPr kumimoji="1" lang="en-US" altLang="ko-KR" sz="2000" dirty="0">
                <a:latin typeface="Arial" panose="020B0604020202020204" pitchFamily="34" charset="0"/>
                <a:ea typeface="배달의민족 주아" panose="02020603020101020101" pitchFamily="18" charset="-127"/>
                <a:cs typeface="Arial" panose="020B0604020202020204" pitchFamily="34" charset="0"/>
              </a:rPr>
              <a:t>sigmoid</a:t>
            </a:r>
            <a:r>
              <a:rPr kumimoji="1"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배달의민족 주아" panose="02020603020101020101" pitchFamily="18" charset="-127"/>
                <a:cs typeface="Arial" panose="020B0604020202020204" pitchFamily="34" charset="0"/>
              </a:rPr>
              <a:t> on the final layer. </a:t>
            </a:r>
          </a:p>
          <a:p>
            <a:r>
              <a:rPr kumimoji="1"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배달의민족 주아" panose="02020603020101020101" pitchFamily="18" charset="-127"/>
                <a:cs typeface="Arial" panose="020B0604020202020204" pitchFamily="34" charset="0"/>
              </a:rPr>
              <a:t>And inject </a:t>
            </a:r>
            <a:r>
              <a:rPr kumimoji="1" lang="en-US" altLang="ko-KR" sz="20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배달의민족 주아" panose="02020603020101020101" pitchFamily="18" charset="-127"/>
                <a:cs typeface="Arial" panose="020B0604020202020204" pitchFamily="34" charset="0"/>
              </a:rPr>
              <a:t>additive noise</a:t>
            </a:r>
            <a:r>
              <a:rPr kumimoji="1"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배달의민족 주아" panose="02020603020101020101" pitchFamily="18" charset="-127"/>
                <a:cs typeface="Arial" panose="020B0604020202020204" pitchFamily="34" charset="0"/>
              </a:rPr>
              <a:t> just before the sigmoid nonlinearity during training. </a:t>
            </a:r>
          </a:p>
          <a:p>
            <a:r>
              <a:rPr kumimoji="1"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배달의민족 주아" panose="02020603020101020101" pitchFamily="18" charset="-127"/>
                <a:cs typeface="Arial" panose="020B0604020202020204" pitchFamily="34" charset="0"/>
              </a:rPr>
              <a:t>The magnitude of the noise should increases over time. </a:t>
            </a:r>
          </a:p>
          <a:p>
            <a:r>
              <a:rPr kumimoji="1" lang="en-US" altLang="ko-KR" sz="2000" dirty="0">
                <a:latin typeface="Arial" panose="020B0604020202020204" pitchFamily="34" charset="0"/>
                <a:ea typeface="배달의민족 주아" panose="02020603020101020101" pitchFamily="18" charset="-127"/>
                <a:cs typeface="Arial" panose="020B0604020202020204" pitchFamily="34" charset="0"/>
              </a:rPr>
              <a:t>To fight this noise </a:t>
            </a:r>
            <a:r>
              <a:rPr kumimoji="1"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배달의민족 주아" panose="02020603020101020101" pitchFamily="18" charset="-127"/>
                <a:cs typeface="Arial" panose="020B0604020202020204" pitchFamily="34" charset="0"/>
              </a:rPr>
              <a:t>and preserve as much information as possible, the network must increase the magnitude of the inputs to the sigmoid function.</a:t>
            </a:r>
            <a:endParaRPr kumimoji="1"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26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5073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Manifold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6" name="텍스트 상자 11"/>
          <p:cNvSpPr txBox="1"/>
          <p:nvPr/>
        </p:nvSpPr>
        <p:spPr>
          <a:xfrm>
            <a:off x="1083469" y="1190625"/>
            <a:ext cx="11734800" cy="175432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Manifold</a:t>
            </a: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is a connected region.</a:t>
            </a:r>
          </a:p>
          <a:p>
            <a:endParaRPr kumimoji="1"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kumimoji="1" lang="en-US" altLang="ko-KR" sz="2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 ML</a:t>
            </a: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it is connected set of points that can be approximated well by considering only a </a:t>
            </a:r>
            <a:r>
              <a:rPr kumimoji="1" lang="en-US" altLang="ko-KR" sz="24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small number of degrees of freedom, or dimensions</a:t>
            </a: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embedded in a higher-dimensional space.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5906DF-7265-46F7-B085-83F5EE999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869" y="3053373"/>
            <a:ext cx="5105400" cy="3867150"/>
          </a:xfrm>
          <a:prstGeom prst="rect">
            <a:avLst/>
          </a:prstGeom>
        </p:spPr>
      </p:pic>
      <p:sp>
        <p:nvSpPr>
          <p:cNvPr id="7" name="텍스트 상자 11">
            <a:extLst>
              <a:ext uri="{FF2B5EF4-FFF2-40B4-BE49-F238E27FC236}">
                <a16:creationId xmlns:a16="http://schemas.microsoft.com/office/drawing/2014/main" id="{99DAD603-2EE0-456F-8A54-78290020FCD3}"/>
              </a:ext>
            </a:extLst>
          </p:cNvPr>
          <p:cNvSpPr txBox="1"/>
          <p:nvPr/>
        </p:nvSpPr>
        <p:spPr>
          <a:xfrm>
            <a:off x="7255669" y="4017735"/>
            <a:ext cx="4953000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Interesting inputs occur only along a collection of manifolds containing a small subset of points.</a:t>
            </a:r>
          </a:p>
        </p:txBody>
      </p:sp>
    </p:spTree>
    <p:extLst>
      <p:ext uri="{BB962C8B-B14F-4D97-AF65-F5344CB8AC3E}">
        <p14:creationId xmlns:p14="http://schemas.microsoft.com/office/powerpoint/2010/main" val="76042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5073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Manifold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6" name="텍스트 상자 11"/>
          <p:cNvSpPr txBox="1"/>
          <p:nvPr/>
        </p:nvSpPr>
        <p:spPr>
          <a:xfrm>
            <a:off x="1083469" y="1093321"/>
            <a:ext cx="1173480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Assumption: </a:t>
            </a: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the real world data lies along a low-dimensional manifold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741F13-0727-4A09-BB2B-0FDE80B95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8869" y="1702268"/>
            <a:ext cx="2438400" cy="244492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79D38D3-C847-49A8-A55E-910965B2A2EB}"/>
              </a:ext>
            </a:extLst>
          </p:cNvPr>
          <p:cNvSpPr/>
          <p:nvPr/>
        </p:nvSpPr>
        <p:spPr>
          <a:xfrm>
            <a:off x="1083469" y="2105025"/>
            <a:ext cx="8534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Observation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Probability distribution over images, text, and sounds that occur in real life is highly concentrated.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973C3C8-8321-4748-932B-05F75D640097}"/>
              </a:ext>
            </a:extLst>
          </p:cNvPr>
          <p:cNvSpPr/>
          <p:nvPr/>
        </p:nvSpPr>
        <p:spPr>
          <a:xfrm>
            <a:off x="1083469" y="4467225"/>
            <a:ext cx="8534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Observation 2. 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The data is surrounded by other highly similar examples that can be reached by applying transformations to traverse the manifold.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F9B391A-969E-46FB-9FB2-B693E986A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8111" y="4294471"/>
            <a:ext cx="2479309" cy="251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48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5073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What is Autoencoder?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6" name="텍스트 상자 11"/>
          <p:cNvSpPr txBox="1"/>
          <p:nvPr/>
        </p:nvSpPr>
        <p:spPr>
          <a:xfrm>
            <a:off x="1464469" y="1419225"/>
            <a:ext cx="1082040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Autoencoder</a:t>
            </a: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is a neural network that is trained to </a:t>
            </a:r>
            <a:r>
              <a:rPr kumimoji="1" lang="en-US" altLang="ko-KR" sz="2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copy</a:t>
            </a: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its input to its output.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텍스트 상자 11">
                <a:extLst>
                  <a:ext uri="{FF2B5EF4-FFF2-40B4-BE49-F238E27FC236}">
                    <a16:creationId xmlns:a16="http://schemas.microsoft.com/office/drawing/2014/main" id="{B12E3F92-B208-44E8-B987-1C6805708761}"/>
                  </a:ext>
                </a:extLst>
              </p:cNvPr>
              <p:cNvSpPr txBox="1"/>
              <p:nvPr/>
            </p:nvSpPr>
            <p:spPr>
              <a:xfrm>
                <a:off x="1159669" y="5229225"/>
                <a:ext cx="11430000" cy="1569660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Internally, it has a </a:t>
                </a:r>
                <a:r>
                  <a:rPr kumimoji="1" lang="en-US" altLang="ko-KR" sz="2400" dirty="0">
                    <a:solidFill>
                      <a:srgbClr val="FF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hidden layer </a:t>
                </a:r>
                <a14:m>
                  <m:oMath xmlns:m="http://schemas.openxmlformats.org/officeDocument/2006/math">
                    <m:r>
                      <a:rPr kumimoji="1" lang="en-US" altLang="ko-KR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배달의민족 주아" panose="02020603020101020101" pitchFamily="18" charset="-127"/>
                      </a:rPr>
                      <m:t>h</m:t>
                    </m:r>
                  </m:oMath>
                </a14:m>
                <a:r>
                  <a:rPr kumimoji="1" lang="en-US" altLang="ko-KR" sz="2400" dirty="0">
                    <a:solidFill>
                      <a:srgbClr val="FF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that describes a code used to represent the input.</a:t>
                </a:r>
              </a:p>
              <a:p>
                <a:endParaRPr kumimoji="1" lang="en-US" altLang="ko-K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	Encoder </a:t>
                </a:r>
                <a14:m>
                  <m:oMath xmlns:m="http://schemas.openxmlformats.org/officeDocument/2006/math">
                    <m:r>
                      <a:rPr kumimoji="1" lang="en-US" altLang="ko-KR" sz="2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배달의민족 주아" panose="02020603020101020101" pitchFamily="18" charset="-127"/>
                      </a:rPr>
                      <m:t>h</m:t>
                    </m:r>
                    <m:r>
                      <a:rPr kumimoji="1" lang="en-US" altLang="ko-KR" sz="2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배달의민족 주아" panose="02020603020101020101" pitchFamily="18" charset="-127"/>
                      </a:rPr>
                      <m:t>=</m:t>
                    </m:r>
                    <m:r>
                      <a:rPr kumimoji="1" lang="en-US" altLang="ko-KR" sz="2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배달의민족 주아" panose="02020603020101020101" pitchFamily="18" charset="-127"/>
                      </a:rPr>
                      <m:t>𝑓</m:t>
                    </m:r>
                    <m:r>
                      <a:rPr kumimoji="1" lang="en-US" altLang="ko-KR" sz="2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배달의민족 주아" panose="02020603020101020101" pitchFamily="18" charset="-127"/>
                      </a:rPr>
                      <m:t>(</m:t>
                    </m:r>
                    <m:r>
                      <a:rPr kumimoji="1" lang="en-US" altLang="ko-KR" sz="2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배달의민족 주아" panose="02020603020101020101" pitchFamily="18" charset="-127"/>
                      </a:rPr>
                      <m:t>𝑥</m:t>
                    </m:r>
                    <m:r>
                      <a:rPr kumimoji="1" lang="en-US" altLang="ko-KR" sz="2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배달의민족 주아" panose="02020603020101020101" pitchFamily="18" charset="-127"/>
                      </a:rPr>
                      <m:t>)</m:t>
                    </m:r>
                  </m:oMath>
                </a14:m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</a:p>
              <a:p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	Decoder </a:t>
                </a:r>
                <a14:m>
                  <m:oMath xmlns:m="http://schemas.openxmlformats.org/officeDocument/2006/math">
                    <m:r>
                      <a:rPr kumimoji="1" lang="en-US" altLang="ko-KR" sz="2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배달의민족 주아" panose="02020603020101020101" pitchFamily="18" charset="-127"/>
                      </a:rPr>
                      <m:t>𝑟</m:t>
                    </m:r>
                    <m:r>
                      <a:rPr kumimoji="1" lang="en-US" altLang="ko-KR" sz="2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배달의민족 주아" panose="02020603020101020101" pitchFamily="18" charset="-127"/>
                      </a:rPr>
                      <m:t>=</m:t>
                    </m:r>
                    <m:r>
                      <a:rPr kumimoji="1" lang="en-US" altLang="ko-KR" sz="2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배달의민족 주아" panose="02020603020101020101" pitchFamily="18" charset="-127"/>
                      </a:rPr>
                      <m:t>𝑔</m:t>
                    </m:r>
                    <m:r>
                      <a:rPr kumimoji="1" lang="en-US" altLang="ko-KR" sz="2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배달의민족 주아" panose="02020603020101020101" pitchFamily="18" charset="-127"/>
                      </a:rPr>
                      <m:t>(</m:t>
                    </m:r>
                    <m:r>
                      <a:rPr kumimoji="1" lang="en-US" altLang="ko-KR" sz="2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배달의민족 주아" panose="02020603020101020101" pitchFamily="18" charset="-127"/>
                      </a:rPr>
                      <m:t>h</m:t>
                    </m:r>
                    <m:r>
                      <a:rPr kumimoji="1" lang="en-US" altLang="ko-KR" sz="2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배달의민족 주아" panose="02020603020101020101" pitchFamily="18" charset="-127"/>
                      </a:rPr>
                      <m:t>)</m:t>
                    </m:r>
                  </m:oMath>
                </a14:m>
                <a:endParaRPr kumimoji="1" lang="en-US" altLang="ko-K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mc:Choice>
        <mc:Fallback>
          <p:sp>
            <p:nvSpPr>
              <p:cNvPr id="5" name="텍스트 상자 11">
                <a:extLst>
                  <a:ext uri="{FF2B5EF4-FFF2-40B4-BE49-F238E27FC236}">
                    <a16:creationId xmlns:a16="http://schemas.microsoft.com/office/drawing/2014/main" id="{B12E3F92-B208-44E8-B987-1C6805708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669" y="5229225"/>
                <a:ext cx="11430000" cy="1569660"/>
              </a:xfrm>
              <a:prstGeom prst="rect">
                <a:avLst/>
              </a:prstGeom>
              <a:blipFill>
                <a:blip r:embed="rId3"/>
                <a:stretch>
                  <a:fillRect l="-800" t="-2724" b="-85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mage result for autoencoder">
            <a:extLst>
              <a:ext uri="{FF2B5EF4-FFF2-40B4-BE49-F238E27FC236}">
                <a16:creationId xmlns:a16="http://schemas.microsoft.com/office/drawing/2014/main" id="{D326E39E-2E4D-4B76-8DC9-3DBEF41BC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194" y="2257425"/>
            <a:ext cx="7143750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98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5073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What is Autoencoder?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텍스트 상자 11">
                <a:extLst>
                  <a:ext uri="{FF2B5EF4-FFF2-40B4-BE49-F238E27FC236}">
                    <a16:creationId xmlns:a16="http://schemas.microsoft.com/office/drawing/2014/main" id="{B12E3F92-B208-44E8-B987-1C6805708761}"/>
                  </a:ext>
                </a:extLst>
              </p:cNvPr>
              <p:cNvSpPr txBox="1"/>
              <p:nvPr/>
            </p:nvSpPr>
            <p:spPr>
              <a:xfrm>
                <a:off x="1159669" y="2409825"/>
                <a:ext cx="11430000" cy="2725170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If </a:t>
                </a:r>
                <a14:m>
                  <m:oMath xmlns:m="http://schemas.openxmlformats.org/officeDocument/2006/math">
                    <m:r>
                      <a:rPr kumimoji="1" lang="en-US" altLang="ko-KR" sz="2400" b="1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배달의민족 주아" panose="02020603020101020101" pitchFamily="18" charset="-127"/>
                      </a:rPr>
                      <m:t>𝒈</m:t>
                    </m:r>
                    <m:d>
                      <m:dPr>
                        <m:ctrlPr>
                          <a:rPr kumimoji="1" lang="en-US" altLang="ko-KR" sz="2400" b="1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</m:ctrlPr>
                      </m:dPr>
                      <m:e>
                        <m:r>
                          <a:rPr kumimoji="1" lang="en-US" altLang="ko-KR" sz="2400" b="1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  <m:t>𝒇</m:t>
                        </m:r>
                        <m:d>
                          <m:dPr>
                            <m:ctrlPr>
                              <a:rPr kumimoji="1" lang="en-US" altLang="ko-KR" sz="2400" b="1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배달의민족 주아" panose="02020603020101020101" pitchFamily="18" charset="-127"/>
                              </a:rPr>
                            </m:ctrlPr>
                          </m:dPr>
                          <m:e>
                            <m:r>
                              <a:rPr kumimoji="1" lang="en-US" altLang="ko-KR" sz="2400" b="1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배달의민족 주아" panose="02020603020101020101" pitchFamily="18" charset="-127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kumimoji="1" lang="en-US" altLang="ko-KR" sz="2400" b="1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배달의민족 주아" panose="02020603020101020101" pitchFamily="18" charset="-127"/>
                      </a:rPr>
                      <m:t>=</m:t>
                    </m:r>
                    <m:r>
                      <a:rPr kumimoji="1" lang="en-US" altLang="ko-KR" sz="2400" b="1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배달의민족 주아" panose="02020603020101020101" pitchFamily="18" charset="-127"/>
                      </a:rPr>
                      <m:t>𝒙</m:t>
                    </m:r>
                  </m:oMath>
                </a14:m>
                <a:r>
                  <a:rPr kumimoji="1" lang="en-US" altLang="ko-KR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perfectly,</a:t>
                </a:r>
              </a:p>
              <a:p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it is not especially useful.</a:t>
                </a:r>
              </a:p>
              <a:p>
                <a:endParaRPr kumimoji="1" lang="en-US" altLang="ko-K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AEs are designed to be </a:t>
                </a:r>
                <a:r>
                  <a:rPr kumimoji="1" lang="en-US" altLang="ko-KR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unable to learn to copy perfectly</a:t>
                </a:r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.</a:t>
                </a:r>
              </a:p>
              <a:p>
                <a:endParaRPr kumimoji="1" lang="en-US" altLang="ko-K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Because the model is forced to </a:t>
                </a:r>
                <a:r>
                  <a:rPr kumimoji="1" lang="en-US" altLang="ko-KR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prioritize</a:t>
                </a:r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which aspects of the input should be copied, it often </a:t>
                </a:r>
                <a:r>
                  <a:rPr kumimoji="1" lang="en-US" altLang="ko-KR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learns useful properties</a:t>
                </a:r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of the data.</a:t>
                </a:r>
              </a:p>
            </p:txBody>
          </p:sp>
        </mc:Choice>
        <mc:Fallback xmlns="">
          <p:sp>
            <p:nvSpPr>
              <p:cNvPr id="5" name="텍스트 상자 11">
                <a:extLst>
                  <a:ext uri="{FF2B5EF4-FFF2-40B4-BE49-F238E27FC236}">
                    <a16:creationId xmlns:a16="http://schemas.microsoft.com/office/drawing/2014/main" id="{B12E3F92-B208-44E8-B987-1C6805708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669" y="2409825"/>
                <a:ext cx="11430000" cy="2725170"/>
              </a:xfrm>
              <a:prstGeom prst="rect">
                <a:avLst/>
              </a:prstGeom>
              <a:blipFill>
                <a:blip r:embed="rId3"/>
                <a:stretch>
                  <a:fillRect l="-800" t="-224" r="-480" b="-40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76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5073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Undercomplete Autoencoders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텍스트 상자 11">
                <a:extLst>
                  <a:ext uri="{FF2B5EF4-FFF2-40B4-BE49-F238E27FC236}">
                    <a16:creationId xmlns:a16="http://schemas.microsoft.com/office/drawing/2014/main" id="{B12E3F92-B208-44E8-B987-1C6805708761}"/>
                  </a:ext>
                </a:extLst>
              </p:cNvPr>
              <p:cNvSpPr txBox="1"/>
              <p:nvPr/>
            </p:nvSpPr>
            <p:spPr>
              <a:xfrm>
                <a:off x="1235869" y="1880936"/>
                <a:ext cx="11125200" cy="380097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We are not interested in the output of the decoder.</a:t>
                </a:r>
              </a:p>
              <a:p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Instead, we hope to take </a:t>
                </a:r>
                <a14:m>
                  <m:oMath xmlns:m="http://schemas.openxmlformats.org/officeDocument/2006/math">
                    <m:r>
                      <a:rPr kumimoji="1" lang="en-US" altLang="ko-KR" sz="2400" b="1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배달의민족 주아" panose="02020603020101020101" pitchFamily="18" charset="-127"/>
                      </a:rPr>
                      <m:t>𝒉</m:t>
                    </m:r>
                  </m:oMath>
                </a14:m>
                <a:r>
                  <a:rPr kumimoji="1" lang="en-US" altLang="ko-KR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on useful properties</a:t>
                </a:r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.</a:t>
                </a:r>
              </a:p>
              <a:p>
                <a:endParaRPr kumimoji="1" lang="en-US" altLang="ko-K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One way is </a:t>
                </a:r>
                <a:r>
                  <a:rPr kumimoji="1" lang="en-US" altLang="ko-KR" sz="2400" dirty="0">
                    <a:solidFill>
                      <a:srgbClr val="FF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to constrain </a:t>
                </a:r>
                <a14:m>
                  <m:oMath xmlns:m="http://schemas.openxmlformats.org/officeDocument/2006/math">
                    <m:r>
                      <a:rPr kumimoji="1" lang="en-US" altLang="ko-KR" sz="24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배달의민족 주아" panose="02020603020101020101" pitchFamily="18" charset="-127"/>
                      </a:rPr>
                      <m:t>𝒉</m:t>
                    </m:r>
                  </m:oMath>
                </a14:m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to have a </a:t>
                </a:r>
                <a:r>
                  <a:rPr kumimoji="1" lang="en-US" altLang="ko-KR" sz="2400" u="sng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smaller dimension</a:t>
                </a:r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than </a:t>
                </a:r>
                <a14:m>
                  <m:oMath xmlns:m="http://schemas.openxmlformats.org/officeDocument/2006/math">
                    <m:r>
                      <a:rPr kumimoji="1" lang="en-US" altLang="ko-KR" sz="24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배달의민족 주아" panose="02020603020101020101" pitchFamily="18" charset="-127"/>
                      </a:rPr>
                      <m:t>𝒙</m:t>
                    </m:r>
                  </m:oMath>
                </a14:m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.</a:t>
                </a:r>
              </a:p>
              <a:p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					   </a:t>
                </a:r>
                <a:r>
                  <a:rPr kumimoji="1" lang="en-US" altLang="ko-KR" sz="2400" dirty="0">
                    <a:solidFill>
                      <a:srgbClr val="FF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(undercomplete)</a:t>
                </a:r>
              </a:p>
              <a:p>
                <a:endParaRPr kumimoji="1" lang="en-US" altLang="ko-K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endParaRPr kumimoji="1" lang="en-US" altLang="ko-K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Unfortunately, if the AE is allowed too much </a:t>
                </a:r>
                <a:r>
                  <a:rPr kumimoji="1" lang="en-US" altLang="ko-KR" sz="2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capacity</a:t>
                </a:r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, the AE can learn to perform the copying task without extracting useful information of data.</a:t>
                </a:r>
              </a:p>
              <a:p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(ex. it can learn to represent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4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</m:ctrlPr>
                      </m:sSupPr>
                      <m:e>
                        <m:r>
                          <a:rPr kumimoji="1" lang="en-US" altLang="ko-KR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  <m:t>𝑥</m:t>
                        </m:r>
                      </m:e>
                      <m:sup>
                        <m:r>
                          <a:rPr kumimoji="1" lang="en-US" altLang="ko-KR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  <m:t>(</m:t>
                        </m:r>
                        <m:r>
                          <a:rPr kumimoji="1" lang="en-US" altLang="ko-KR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  <m:t>𝑖</m:t>
                        </m:r>
                        <m:r>
                          <a:rPr kumimoji="1" lang="en-US" altLang="ko-KR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with the code </a:t>
                </a:r>
                <a14:m>
                  <m:oMath xmlns:m="http://schemas.openxmlformats.org/officeDocument/2006/math">
                    <m:r>
                      <a:rPr kumimoji="1" lang="en-US" altLang="ko-KR" sz="2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배달의민족 주아" panose="02020603020101020101" pitchFamily="18" charset="-127"/>
                      </a:rPr>
                      <m:t>𝑖</m:t>
                    </m:r>
                  </m:oMath>
                </a14:m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.)</a:t>
                </a:r>
              </a:p>
            </p:txBody>
          </p:sp>
        </mc:Choice>
        <mc:Fallback xmlns="">
          <p:sp>
            <p:nvSpPr>
              <p:cNvPr id="5" name="텍스트 상자 11">
                <a:extLst>
                  <a:ext uri="{FF2B5EF4-FFF2-40B4-BE49-F238E27FC236}">
                    <a16:creationId xmlns:a16="http://schemas.microsoft.com/office/drawing/2014/main" id="{B12E3F92-B208-44E8-B987-1C6805708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869" y="1880936"/>
                <a:ext cx="11125200" cy="3800977"/>
              </a:xfrm>
              <a:prstGeom prst="rect">
                <a:avLst/>
              </a:prstGeom>
              <a:blipFill>
                <a:blip r:embed="rId3"/>
                <a:stretch>
                  <a:fillRect l="-877" t="-1445" b="-30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05ED2DA0-BE92-449D-8D7F-6CBA939F4626}"/>
              </a:ext>
            </a:extLst>
          </p:cNvPr>
          <p:cNvSpPr/>
          <p:nvPr/>
        </p:nvSpPr>
        <p:spPr>
          <a:xfrm>
            <a:off x="1247159" y="5838825"/>
            <a:ext cx="672147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When the decoder is linear and Loss is the MSE, an AE learns to span the same subspace as PCA.</a:t>
            </a:r>
          </a:p>
          <a:p>
            <a:r>
              <a: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AE with nonlinear, it learns more powerful generation of PCA.</a:t>
            </a:r>
          </a:p>
        </p:txBody>
      </p:sp>
    </p:spTree>
    <p:extLst>
      <p:ext uri="{BB962C8B-B14F-4D97-AF65-F5344CB8AC3E}">
        <p14:creationId xmlns:p14="http://schemas.microsoft.com/office/powerpoint/2010/main" val="241930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5073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Regularized Autoencoders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5" name="텍스트 상자 11">
            <a:extLst>
              <a:ext uri="{FF2B5EF4-FFF2-40B4-BE49-F238E27FC236}">
                <a16:creationId xmlns:a16="http://schemas.microsoft.com/office/drawing/2014/main" id="{B12E3F92-B208-44E8-B987-1C6805708761}"/>
              </a:ext>
            </a:extLst>
          </p:cNvPr>
          <p:cNvSpPr txBox="1"/>
          <p:nvPr/>
        </p:nvSpPr>
        <p:spPr>
          <a:xfrm>
            <a:off x="1312069" y="1647825"/>
            <a:ext cx="10820400" cy="459202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Rather than limiting the model capacity, </a:t>
            </a:r>
            <a:r>
              <a: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(by keeping network shallow and the code size small)</a:t>
            </a: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endParaRPr kumimoji="1"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kumimoji="1" lang="en-US" altLang="ko-KR" sz="2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regularized AEs </a:t>
            </a: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use a </a:t>
            </a:r>
          </a:p>
          <a:p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</a:p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loss function that encourages the model to have </a:t>
            </a:r>
            <a:r>
              <a:rPr kumimoji="1"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other properties </a:t>
            </a:r>
          </a:p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besides the ability to copy its input to tis output.</a:t>
            </a:r>
          </a:p>
          <a:p>
            <a:endParaRPr kumimoji="1"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Sparsity of the representation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Smallness of the derivative of the representation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Robustness to noise or to missing inputs.</a:t>
            </a:r>
          </a:p>
          <a:p>
            <a:pPr marL="342900" indent="-342900">
              <a:buFontTx/>
              <a:buChar char="-"/>
            </a:pPr>
            <a:endParaRPr kumimoji="1"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 regularized AE can be </a:t>
            </a:r>
            <a:r>
              <a:rPr kumimoji="1"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nonlinear</a:t>
            </a: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and </a:t>
            </a:r>
            <a:r>
              <a:rPr kumimoji="1"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overcomplete</a:t>
            </a: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81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5073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Regularized Autoencoders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텍스트 상자 11">
                <a:extLst>
                  <a:ext uri="{FF2B5EF4-FFF2-40B4-BE49-F238E27FC236}">
                    <a16:creationId xmlns:a16="http://schemas.microsoft.com/office/drawing/2014/main" id="{B12E3F92-B208-44E8-B987-1C6805708761}"/>
                  </a:ext>
                </a:extLst>
              </p:cNvPr>
              <p:cNvSpPr txBox="1"/>
              <p:nvPr/>
            </p:nvSpPr>
            <p:spPr>
              <a:xfrm>
                <a:off x="1464469" y="1266825"/>
                <a:ext cx="10363200" cy="5803961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Simply adding sparsity penalty to loss function.</a:t>
                </a:r>
              </a:p>
              <a:p>
                <a:endParaRPr kumimoji="1" lang="en-US" altLang="ko-KR" sz="2400" b="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  <a:ea typeface="배달의민족 주아" panose="02020603020101020101" pitchFamily="18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배달의민족 주아" panose="02020603020101020101" pitchFamily="18" charset="-127"/>
                        </a:rPr>
                        <m:t>𝐿</m:t>
                      </m:r>
                      <m:r>
                        <a:rPr kumimoji="1" lang="en-US" altLang="ko-KR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배달의민족 주아" panose="02020603020101020101" pitchFamily="18" charset="-127"/>
                        </a:rPr>
                        <m:t>(</m:t>
                      </m:r>
                      <m:r>
                        <a:rPr kumimoji="1" lang="en-US" altLang="ko-KR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배달의민족 주아" panose="02020603020101020101" pitchFamily="18" charset="-127"/>
                        </a:rPr>
                        <m:t>𝑥</m:t>
                      </m:r>
                      <m:r>
                        <a:rPr kumimoji="1" lang="en-US" altLang="ko-KR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배달의민족 주아" panose="02020603020101020101" pitchFamily="18" charset="-127"/>
                        </a:rPr>
                        <m:t>, </m:t>
                      </m:r>
                      <m:r>
                        <a:rPr kumimoji="1" lang="en-US" altLang="ko-KR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배달의민족 주아" panose="02020603020101020101" pitchFamily="18" charset="-127"/>
                        </a:rPr>
                        <m:t>𝑔</m:t>
                      </m:r>
                      <m:d>
                        <m:d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</a:rPr>
                          </m:ctrlPr>
                        </m:d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ko-KR" sz="2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배달의민족 주아" panose="02020603020101020101" pitchFamily="18" charset="-127"/>
                                </a:rPr>
                              </m:ctrlPr>
                            </m:dPr>
                            <m:e>
                              <m:r>
                                <a:rPr kumimoji="1" lang="en-US" altLang="ko-KR" sz="2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배달의민족 주아" panose="02020603020101020101" pitchFamily="18" charset="-127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kumimoji="1" lang="en-US" altLang="ko-KR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배달의민족 주아" panose="02020603020101020101" pitchFamily="18" charset="-127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1" lang="en-US" altLang="ko-KR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배달의민족 주아" panose="02020603020101020101" pitchFamily="18" charset="-127"/>
                        </a:rPr>
                        <m:t>Ω</m:t>
                      </m:r>
                      <m:r>
                        <a:rPr kumimoji="1"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배달의민족 주아" panose="02020603020101020101" pitchFamily="18" charset="-127"/>
                        </a:rPr>
                        <m:t>(</m:t>
                      </m:r>
                      <m:r>
                        <a:rPr kumimoji="1"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배달의민족 주아" panose="02020603020101020101" pitchFamily="18" charset="-127"/>
                        </a:rPr>
                        <m:t>h</m:t>
                      </m:r>
                      <m:r>
                        <a:rPr kumimoji="1"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배달의민족 주아" panose="02020603020101020101" pitchFamily="18" charset="-127"/>
                        </a:rPr>
                        <m:t>)</m:t>
                      </m:r>
                    </m:oMath>
                  </m:oMathPara>
                </a14:m>
                <a:endParaRPr kumimoji="1" lang="en-US" altLang="ko-K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endParaRPr kumimoji="1" lang="en-US" altLang="ko-K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For examples, the Laplace prior,</a:t>
                </a:r>
              </a:p>
              <a:p>
                <a:endParaRPr kumimoji="1" lang="en-US" altLang="ko-K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endParaRPr kumimoji="1" lang="en-US" altLang="ko-K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endParaRPr kumimoji="1" lang="en-US" altLang="ko-K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endParaRPr kumimoji="1" lang="en-US" altLang="ko-K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</m:ctrlPr>
                      </m:sSubPr>
                      <m:e>
                        <m:r>
                          <a:rPr kumimoji="1" lang="en-US" altLang="ko-KR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  <m:t>𝑚𝑜𝑑𝑒𝑙</m:t>
                        </m:r>
                      </m:sub>
                    </m:sSub>
                    <m:d>
                      <m:dPr>
                        <m:ctrlPr>
                          <a:rPr kumimoji="1" lang="en-US" altLang="ko-KR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배달의민족 주아" panose="02020603020101020101" pitchFamily="18" charset="-127"/>
                              </a:rPr>
                            </m:ctrlPr>
                          </m:sSubPr>
                          <m:e>
                            <m:r>
                              <a:rPr kumimoji="1" lang="en-US" altLang="ko-KR" sz="2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배달의민족 주아" panose="02020603020101020101" pitchFamily="18" charset="-127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ko-KR" sz="2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배달의민족 주아" panose="02020603020101020101" pitchFamily="18" charset="-127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1" lang="en-US" altLang="ko-KR" sz="2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배달의민족 주아" panose="02020603020101020101" pitchFamily="18" charset="-127"/>
                      </a:rPr>
                      <m:t>= </m:t>
                    </m:r>
                    <m:f>
                      <m:fPr>
                        <m:ctrlPr>
                          <a:rPr kumimoji="1" lang="en-US" altLang="ko-KR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</m:ctrlPr>
                      </m:fPr>
                      <m:num>
                        <m:r>
                          <a:rPr kumimoji="1" lang="en-US" altLang="ko-KR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  <m:t>𝜆</m:t>
                        </m:r>
                      </m:num>
                      <m:den>
                        <m:r>
                          <a:rPr kumimoji="1" lang="en-US" altLang="ko-KR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kumimoji="1" lang="en-US" altLang="ko-KR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</m:ctrlPr>
                      </m:sSupPr>
                      <m:e>
                        <m:r>
                          <a:rPr kumimoji="1" lang="en-US" altLang="ko-KR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  <m:t>𝑒</m:t>
                        </m:r>
                      </m:e>
                      <m:sup>
                        <m:r>
                          <a:rPr kumimoji="1" lang="en-US" altLang="ko-KR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  <m:t>−</m:t>
                        </m:r>
                        <m:r>
                          <a:rPr kumimoji="1" lang="en-US" altLang="ko-KR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  <m:t>𝜆</m:t>
                        </m:r>
                        <m:r>
                          <a:rPr kumimoji="1" lang="en-US" altLang="ko-KR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ko-KR" sz="2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배달의민족 주아" panose="02020603020101020101" pitchFamily="18" charset="-127"/>
                              </a:rPr>
                            </m:ctrlPr>
                          </m:sSubPr>
                          <m:e>
                            <m:r>
                              <a:rPr kumimoji="1" lang="en-US" altLang="ko-KR" sz="2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배달의민족 주아" panose="02020603020101020101" pitchFamily="18" charset="-127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ko-KR" sz="2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배달의민족 주아" panose="02020603020101020101" pitchFamily="18" charset="-127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R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  <m:t>|</m:t>
                        </m:r>
                      </m:sup>
                    </m:sSup>
                  </m:oMath>
                </a14:m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</a:p>
              <a:p>
                <a:endParaRPr kumimoji="1" lang="en-US" altLang="ko-K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r>
                  <a:rPr kumimoji="1"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Sparse AEs are typically used to learn features for another task, such as classification.</a:t>
                </a:r>
              </a:p>
              <a:p>
                <a:endParaRPr kumimoji="1" lang="en-US" altLang="ko-K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One way to achieve actual zeros in h for sparse is to use </a:t>
                </a:r>
                <a:r>
                  <a:rPr kumimoji="1" lang="en-US" altLang="ko-KR" sz="2400" dirty="0" err="1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ReLU</a:t>
                </a:r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to produce the code layer.</a:t>
                </a:r>
              </a:p>
            </p:txBody>
          </p:sp>
        </mc:Choice>
        <mc:Fallback xmlns="">
          <p:sp>
            <p:nvSpPr>
              <p:cNvPr id="5" name="텍스트 상자 11">
                <a:extLst>
                  <a:ext uri="{FF2B5EF4-FFF2-40B4-BE49-F238E27FC236}">
                    <a16:creationId xmlns:a16="http://schemas.microsoft.com/office/drawing/2014/main" id="{B12E3F92-B208-44E8-B987-1C6805708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469" y="1266825"/>
                <a:ext cx="10363200" cy="5803961"/>
              </a:xfrm>
              <a:prstGeom prst="rect">
                <a:avLst/>
              </a:prstGeom>
              <a:blipFill>
                <a:blip r:embed="rId3"/>
                <a:stretch>
                  <a:fillRect l="-882" t="-945" b="-11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텍스트 상자 5">
            <a:extLst>
              <a:ext uri="{FF2B5EF4-FFF2-40B4-BE49-F238E27FC236}">
                <a16:creationId xmlns:a16="http://schemas.microsoft.com/office/drawing/2014/main" id="{C0533782-C7D4-459E-840D-69AFF5710455}"/>
              </a:ext>
            </a:extLst>
          </p:cNvPr>
          <p:cNvSpPr txBox="1">
            <a:spLocks/>
          </p:cNvSpPr>
          <p:nvPr/>
        </p:nvSpPr>
        <p:spPr>
          <a:xfrm>
            <a:off x="4283870" y="435872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Sparse Autoencoders</a:t>
            </a:r>
            <a:endParaRPr kumimoji="1"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5823747-1E7E-43A6-9F70-C5321316A5E5}"/>
              </a:ext>
            </a:extLst>
          </p:cNvPr>
          <p:cNvCxnSpPr/>
          <p:nvPr/>
        </p:nvCxnSpPr>
        <p:spPr>
          <a:xfrm>
            <a:off x="4184725" y="548640"/>
            <a:ext cx="0" cy="22591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1869" y="3291377"/>
            <a:ext cx="6400800" cy="6573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6770" y="4467225"/>
            <a:ext cx="2286000" cy="918226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5F24070-2794-4CBC-8451-E5CFC59F4649}"/>
              </a:ext>
            </a:extLst>
          </p:cNvPr>
          <p:cNvCxnSpPr>
            <a:stCxn id="7" idx="0"/>
          </p:cNvCxnSpPr>
          <p:nvPr/>
        </p:nvCxnSpPr>
        <p:spPr>
          <a:xfrm flipV="1">
            <a:off x="6679770" y="4177299"/>
            <a:ext cx="0" cy="2899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39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5073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Regularized Autoencoders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텍스트 상자 11">
                <a:extLst>
                  <a:ext uri="{FF2B5EF4-FFF2-40B4-BE49-F238E27FC236}">
                    <a16:creationId xmlns:a16="http://schemas.microsoft.com/office/drawing/2014/main" id="{B12E3F92-B208-44E8-B987-1C6805708761}"/>
                  </a:ext>
                </a:extLst>
              </p:cNvPr>
              <p:cNvSpPr txBox="1"/>
              <p:nvPr/>
            </p:nvSpPr>
            <p:spPr>
              <a:xfrm>
                <a:off x="1464469" y="1724025"/>
                <a:ext cx="10820400" cy="3416320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Rather than adding a penalty to loss function, we can obtain an </a:t>
                </a:r>
                <a:r>
                  <a:rPr kumimoji="1" lang="en-US" altLang="ko-KR" sz="2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autoencoder</a:t>
                </a:r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that learns something useful by changing </a:t>
                </a:r>
                <a:r>
                  <a:rPr kumimoji="1" lang="en-US" altLang="ko-KR" sz="2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reconst</a:t>
                </a:r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. Error term.</a:t>
                </a:r>
              </a:p>
              <a:p>
                <a:endParaRPr kumimoji="1" lang="en-US" altLang="ko-K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endParaRPr kumimoji="1" lang="en-US" altLang="ko-K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endParaRPr kumimoji="1" lang="en-US" altLang="ko-K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endParaRPr kumimoji="1" lang="en-US" altLang="ko-K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The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en-US" altLang="ko-KR" sz="24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</m:ctrlPr>
                      </m:accPr>
                      <m:e>
                        <m:r>
                          <a:rPr kumimoji="1" lang="en-US" altLang="ko-KR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  <a:ea typeface="배달의민족 주아" panose="02020603020101020101" pitchFamily="18" charset="-127"/>
                          </a:rPr>
                          <m:t>𝑥</m:t>
                        </m:r>
                      </m:e>
                    </m:acc>
                  </m:oMath>
                </a14:m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is a copy of </a:t>
                </a:r>
                <a14:m>
                  <m:oMath xmlns:m="http://schemas.openxmlformats.org/officeDocument/2006/math">
                    <m:r>
                      <a:rPr kumimoji="1" lang="en-US" altLang="ko-KR" sz="2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charset="0"/>
                        <a:ea typeface="배달의민족 주아" panose="02020603020101020101" pitchFamily="18" charset="-127"/>
                      </a:rPr>
                      <m:t>𝑥</m:t>
                    </m:r>
                  </m:oMath>
                </a14:m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that has been </a:t>
                </a:r>
                <a:r>
                  <a:rPr kumimoji="1" lang="en-US" altLang="ko-KR" sz="2400" u="sng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corrupted</a:t>
                </a:r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by some noise.</a:t>
                </a:r>
              </a:p>
              <a:p>
                <a:endParaRPr kumimoji="1" lang="en-US" altLang="ko-K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r>
                  <a:rPr kumimoji="1" lang="en-US" altLang="ko-KR" sz="2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Denoising</a:t>
                </a:r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training forces AE to implicitly learn the </a:t>
                </a:r>
                <a:r>
                  <a:rPr kumimoji="1" lang="en-US" altLang="ko-KR" sz="2400" dirty="0">
                    <a:solidFill>
                      <a:srgbClr val="FF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structure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</m:ctrlPr>
                      </m:sSubPr>
                      <m:e>
                        <m:r>
                          <a:rPr kumimoji="1" lang="en-US" altLang="ko-KR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배달의민족 주아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배달의민족 주아" panose="02020603020101020101" pitchFamily="18" charset="-127"/>
                          </a:rPr>
                          <m:t>𝑚𝑜𝑑𝑒𝑙</m:t>
                        </m:r>
                      </m:sub>
                    </m:sSub>
                    <m:r>
                      <a:rPr kumimoji="1" lang="en-US" altLang="ko-KR" sz="2400" b="0" i="1" smtClean="0">
                        <a:solidFill>
                          <a:srgbClr val="FF0000"/>
                        </a:solidFill>
                        <a:latin typeface="Cambria Math" charset="0"/>
                        <a:ea typeface="배달의민족 주아" panose="02020603020101020101" pitchFamily="18" charset="-127"/>
                      </a:rPr>
                      <m:t>(</m:t>
                    </m:r>
                    <m:r>
                      <a:rPr kumimoji="1" lang="en-US" altLang="ko-KR" sz="2400" b="0" i="1" smtClean="0">
                        <a:solidFill>
                          <a:srgbClr val="FF0000"/>
                        </a:solidFill>
                        <a:latin typeface="Cambria Math" charset="0"/>
                        <a:ea typeface="배달의민족 주아" panose="02020603020101020101" pitchFamily="18" charset="-127"/>
                      </a:rPr>
                      <m:t>𝑥</m:t>
                    </m:r>
                    <m:r>
                      <a:rPr kumimoji="1" lang="en-US" altLang="ko-KR" sz="2400" b="0" i="1" smtClean="0">
                        <a:solidFill>
                          <a:srgbClr val="FF0000"/>
                        </a:solidFill>
                        <a:latin typeface="Cambria Math" charset="0"/>
                        <a:ea typeface="배달의민족 주아" panose="02020603020101020101" pitchFamily="18" charset="-127"/>
                      </a:rPr>
                      <m:t>)</m:t>
                    </m:r>
                  </m:oMath>
                </a14:m>
                <a:r>
                  <a:rPr kumimoji="1" lang="en-US" altLang="ko-KR" sz="2400" dirty="0">
                    <a:solidFill>
                      <a:srgbClr val="FF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:endParaRPr kumimoji="1" lang="en-US" altLang="ko-K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5" name="텍스트 상자 11">
                <a:extLst>
                  <a:ext uri="{FF2B5EF4-FFF2-40B4-BE49-F238E27FC236}">
                    <a16:creationId xmlns:a16="http://schemas.microsoft.com/office/drawing/2014/main" id="{B12E3F92-B208-44E8-B987-1C6805708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469" y="1724025"/>
                <a:ext cx="10820400" cy="3416320"/>
              </a:xfrm>
              <a:prstGeom prst="rect">
                <a:avLst/>
              </a:prstGeom>
              <a:blipFill>
                <a:blip r:embed="rId3"/>
                <a:stretch>
                  <a:fillRect l="-845" t="-1607" b="-3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텍스트 상자 5">
            <a:extLst>
              <a:ext uri="{FF2B5EF4-FFF2-40B4-BE49-F238E27FC236}">
                <a16:creationId xmlns:a16="http://schemas.microsoft.com/office/drawing/2014/main" id="{C0533782-C7D4-459E-840D-69AFF5710455}"/>
              </a:ext>
            </a:extLst>
          </p:cNvPr>
          <p:cNvSpPr txBox="1">
            <a:spLocks/>
          </p:cNvSpPr>
          <p:nvPr/>
        </p:nvSpPr>
        <p:spPr>
          <a:xfrm>
            <a:off x="4283869" y="435872"/>
            <a:ext cx="4648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err="1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Denoising</a:t>
            </a: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 </a:t>
            </a:r>
            <a:r>
              <a:rPr kumimoji="1" lang="en-US" altLang="ko-KR" sz="2400" dirty="0" err="1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Autoencoders</a:t>
            </a:r>
            <a:endParaRPr kumimoji="1"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5823747-1E7E-43A6-9F70-C5321316A5E5}"/>
              </a:ext>
            </a:extLst>
          </p:cNvPr>
          <p:cNvCxnSpPr/>
          <p:nvPr/>
        </p:nvCxnSpPr>
        <p:spPr>
          <a:xfrm>
            <a:off x="4184725" y="548640"/>
            <a:ext cx="0" cy="22591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769" y="2867025"/>
            <a:ext cx="24130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7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31443</TotalTime>
  <Words>765</Words>
  <Application>Microsoft Office PowerPoint</Application>
  <PresentationFormat>사용자 지정</PresentationFormat>
  <Paragraphs>134</Paragraphs>
  <Slides>14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굴림체</vt:lpstr>
      <vt:lpstr>맑은 고딕</vt:lpstr>
      <vt:lpstr>배달의민족 주아</vt:lpstr>
      <vt:lpstr>Arial</vt:lpstr>
      <vt:lpstr>Calibri</vt:lpstr>
      <vt:lpstr>Cambria Math</vt:lpstr>
      <vt:lpstr>Tahoma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DIP3E_Chapter03_Art.ppt [Compatibility Mode]</dc:title>
  <dc:creator>El-Sana</dc:creator>
  <cp:lastModifiedBy>송석정</cp:lastModifiedBy>
  <cp:revision>578</cp:revision>
  <cp:lastPrinted>2018-07-24T01:31:54Z</cp:lastPrinted>
  <dcterms:created xsi:type="dcterms:W3CDTF">2017-04-06T11:00:31Z</dcterms:created>
  <dcterms:modified xsi:type="dcterms:W3CDTF">2018-08-01T01:36:14Z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2011-01-21T00:00:00Z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2017-04-06T00:00:00Z</vt:filetime>
  </property>
</Properties>
</file>